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299" r:id="rId13"/>
    <p:sldId id="330" r:id="rId14"/>
    <p:sldId id="331" r:id="rId15"/>
    <p:sldId id="332" r:id="rId16"/>
    <p:sldId id="333" r:id="rId17"/>
    <p:sldId id="334" r:id="rId18"/>
    <p:sldId id="335" r:id="rId19"/>
    <p:sldId id="319" r:id="rId20"/>
    <p:sldId id="267" r:id="rId21"/>
    <p:sldId id="268" r:id="rId22"/>
    <p:sldId id="312" r:id="rId23"/>
    <p:sldId id="313" r:id="rId24"/>
    <p:sldId id="297" r:id="rId25"/>
    <p:sldId id="298" r:id="rId26"/>
    <p:sldId id="303" r:id="rId27"/>
    <p:sldId id="305" r:id="rId28"/>
    <p:sldId id="314" r:id="rId29"/>
    <p:sldId id="306" r:id="rId30"/>
    <p:sldId id="29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5" autoAdjust="0"/>
    <p:restoredTop sz="87315" autoAdjust="0"/>
  </p:normalViewPr>
  <p:slideViewPr>
    <p:cSldViewPr snapToGrid="0">
      <p:cViewPr varScale="1">
        <p:scale>
          <a:sx n="80" d="100"/>
          <a:sy n="80" d="100"/>
        </p:scale>
        <p:origin x="327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04/09/2024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04/09/2024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1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200" b="0" dirty="0"/>
              <a:t>ля разработки эмулятора ядра </a:t>
            </a:r>
            <a:r>
              <a:rPr lang="en-US" sz="1200" b="0" dirty="0"/>
              <a:t>MIPS </a:t>
            </a:r>
            <a:r>
              <a:rPr lang="ru-RU" sz="1200" b="0" dirty="0"/>
              <a:t>выбрано средство проектирования ПО </a:t>
            </a:r>
            <a:r>
              <a:rPr lang="en-US" sz="1200" b="0" dirty="0"/>
              <a:t>Rust</a:t>
            </a:r>
            <a:r>
              <a:rPr lang="ru-RU" sz="12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 еще сюда всунуть?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 данном слайде представлено сравнение реализации процессорной инструкции в нескольких эмуляторах. Таким образом, 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  <a:endParaRPr lang="ru-RU" b="0" dirty="0">
              <a:effectLst/>
            </a:endParaRPr>
          </a:p>
          <a:p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5304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результаты работы:</a:t>
            </a:r>
            <a:endParaRPr lang="ru-RU" sz="12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ПО. Современные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2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время обучения были выпущены публикации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них несколько непосредственно по результатам проведенной работы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03489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2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200" b="0" dirty="0"/>
              <a:t>Rust, </a:t>
            </a:r>
            <a:r>
              <a:rPr lang="en-US" sz="1200" b="0" dirty="0" err="1"/>
              <a:t>Cython</a:t>
            </a:r>
            <a:r>
              <a:rPr lang="ru-RU" sz="12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2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12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Использование контейнеризации с помощью </a:t>
            </a:r>
            <a:r>
              <a:rPr lang="en-US" sz="1200" b="0" dirty="0"/>
              <a:t>Docker </a:t>
            </a:r>
            <a:r>
              <a:rPr lang="ru-RU" sz="12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09.04.2024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09.04.2024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09.04.2024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405604" y="4023819"/>
            <a:ext cx="3590747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b="1" dirty="0">
                <a:latin typeface="Helvetica Neue" panose="02000503000000020004"/>
              </a:rPr>
              <a:t>Алгоритмы содержат операции </a:t>
            </a:r>
            <a:r>
              <a:rPr lang="ru-RU" sz="1700" b="1" u="sng" dirty="0">
                <a:latin typeface="Helvetica Neue" panose="02000503000000020004"/>
              </a:rPr>
              <a:t>взаимодействия с памятью</a:t>
            </a:r>
            <a:r>
              <a:rPr lang="ru-RU" sz="1700" b="1" dirty="0">
                <a:latin typeface="Helvetica Neue" panose="02000503000000020004"/>
              </a:rPr>
              <a:t>, базовые </a:t>
            </a:r>
            <a:r>
              <a:rPr lang="ru-RU" sz="1700" b="1" u="sng" dirty="0">
                <a:latin typeface="Helvetica Neue" panose="02000503000000020004"/>
              </a:rPr>
              <a:t>математические</a:t>
            </a:r>
            <a:r>
              <a:rPr lang="ru-RU" sz="1700" b="1" dirty="0">
                <a:latin typeface="Helvetica Neue" panose="02000503000000020004"/>
              </a:rPr>
              <a:t> и </a:t>
            </a:r>
            <a:r>
              <a:rPr lang="ru-RU" sz="1700" b="1" u="sng" dirty="0">
                <a:latin typeface="Helvetica Neue" panose="02000503000000020004"/>
              </a:rPr>
              <a:t>логические</a:t>
            </a:r>
            <a:r>
              <a:rPr lang="ru-RU" sz="1700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394113"/>
              </p:ext>
            </p:extLst>
          </p:nvPr>
        </p:nvGraphicFramePr>
        <p:xfrm>
          <a:off x="229969" y="1471464"/>
          <a:ext cx="9135160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5355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727794" y="2468333"/>
            <a:ext cx="2199703" cy="92333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8" y="2929998"/>
            <a:ext cx="35572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727794" y="4984978"/>
            <a:ext cx="2205679" cy="92333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Эталон средства проектирования ПО </a:t>
            </a:r>
            <a:r>
              <a:rPr lang="ru-RU" dirty="0" err="1"/>
              <a:t>по</a:t>
            </a:r>
            <a:r>
              <a:rPr lang="ru-RU" dirty="0"/>
              <a:t> быстродействию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72067" y="5446643"/>
            <a:ext cx="35572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93711"/>
            <a:ext cx="935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Для разработки эмулятора ядра </a:t>
            </a:r>
            <a:r>
              <a:rPr lang="en-US" b="1" dirty="0"/>
              <a:t>MIPS </a:t>
            </a:r>
            <a:r>
              <a:rPr lang="ru-RU" b="1" dirty="0"/>
              <a:t>выбрано средство проектирования ПО </a:t>
            </a:r>
            <a:r>
              <a:rPr lang="en-US" b="1" i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1147483" y="1013264"/>
            <a:ext cx="887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Конфигурация: ОС </a:t>
            </a:r>
            <a:r>
              <a:rPr lang="en-US" dirty="0"/>
              <a:t>Ubuntu 22.04, AMD Ryzen 5 5600U 2.30 GHz, </a:t>
            </a:r>
            <a:r>
              <a:rPr lang="ru-RU" dirty="0"/>
              <a:t>6 </a:t>
            </a:r>
            <a:r>
              <a:rPr lang="en-US" dirty="0"/>
              <a:t>Gb 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61CCC-421A-4BF4-97A7-B7B615DA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423958" y="1244432"/>
            <a:ext cx="114249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latin typeface="Helvetica Neue" panose="02000503000000020004"/>
              </a:rPr>
              <a:t>Rush</a:t>
            </a:r>
            <a:r>
              <a:rPr lang="en-US" sz="2000" dirty="0">
                <a:latin typeface="Helvetica Neue" panose="02000503000000020004"/>
              </a:rPr>
              <a:t> – </a:t>
            </a:r>
            <a:r>
              <a:rPr lang="ru-RU" sz="2000" dirty="0">
                <a:latin typeface="Helvetica Neue" panose="02000503000000020004"/>
              </a:rPr>
              <a:t>разработанный эмулятор ядра процессорной архитектуры </a:t>
            </a:r>
            <a:r>
              <a:rPr lang="en-US" sz="2000" dirty="0">
                <a:latin typeface="Helvetica Neue" panose="02000503000000020004"/>
              </a:rPr>
              <a:t>MIPS</a:t>
            </a:r>
            <a:endParaRPr lang="ru-RU" sz="2000" dirty="0">
              <a:latin typeface="Helvetica Neue" panose="02000503000000020004"/>
            </a:endParaRPr>
          </a:p>
          <a:p>
            <a:pPr algn="just"/>
            <a:endParaRPr lang="ru-RU" sz="2000" dirty="0">
              <a:latin typeface="Helvetica Neue" panose="020005030000000200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Основное средство разработки – язык программирования </a:t>
            </a:r>
            <a:r>
              <a:rPr lang="en-US" sz="2000" b="1" dirty="0">
                <a:solidFill>
                  <a:schemeClr val="accent1"/>
                </a:solidFill>
                <a:latin typeface="Helvetica Neue" panose="02000503000000020004"/>
              </a:rPr>
              <a:t>Rust 1.76.0</a:t>
            </a:r>
            <a:endParaRPr lang="ru-RU" sz="2000" b="1" dirty="0">
              <a:solidFill>
                <a:schemeClr val="accent1"/>
              </a:solidFill>
              <a:latin typeface="Helvetica Neue" panose="020005030000000200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Архитектура набора команд</a:t>
            </a:r>
            <a:r>
              <a:rPr lang="en-US" sz="2000" dirty="0">
                <a:latin typeface="Helvetica Neue" panose="02000503000000020004"/>
              </a:rPr>
              <a:t> </a:t>
            </a:r>
            <a:r>
              <a:rPr lang="en-US" sz="2000" b="1" dirty="0">
                <a:latin typeface="Helvetica Neue" panose="02000503000000020004"/>
              </a:rPr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Основой является набор инструкций микропроцессора </a:t>
            </a:r>
            <a:r>
              <a:rPr lang="en-US" sz="2000" b="1" dirty="0">
                <a:latin typeface="Helvetica Neue" panose="02000503000000020004"/>
              </a:rPr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Реализовано </a:t>
            </a:r>
            <a:r>
              <a:rPr lang="ru-RU" sz="2000" b="1" dirty="0">
                <a:latin typeface="Helvetica Neue" panose="02000503000000020004"/>
              </a:rPr>
              <a:t>54</a:t>
            </a:r>
            <a:r>
              <a:rPr lang="ru-RU" sz="2000" dirty="0">
                <a:latin typeface="Helvetica Neue" panose="02000503000000020004"/>
              </a:rPr>
              <a:t> нативные инструкции и </a:t>
            </a:r>
            <a:r>
              <a:rPr lang="ru-RU" sz="2000" b="1" dirty="0">
                <a:latin typeface="Helvetica Neue" panose="02000503000000020004"/>
              </a:rPr>
              <a:t>73</a:t>
            </a:r>
            <a:r>
              <a:rPr lang="ru-RU" sz="2000" dirty="0">
                <a:latin typeface="Helvetica Neue" panose="02000503000000020004"/>
              </a:rPr>
              <a:t> псевдо-инструкции</a:t>
            </a:r>
            <a:endParaRPr lang="en-US" sz="2000" dirty="0">
              <a:latin typeface="Helvetica Neue" panose="020005030000000200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Частичная поддержка вычислений </a:t>
            </a:r>
            <a:r>
              <a:rPr lang="ru-RU" sz="2000" b="1" dirty="0">
                <a:latin typeface="Helvetica Neue" panose="02000503000000020004"/>
              </a:rPr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Поддержка базовых </a:t>
            </a:r>
            <a:r>
              <a:rPr lang="ru-RU" sz="2000" b="1" dirty="0">
                <a:latin typeface="Helvetica Neue" panose="02000503000000020004"/>
              </a:rPr>
              <a:t>процессорных исключений</a:t>
            </a:r>
            <a:endParaRPr lang="en-US" sz="2000" b="1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94" y="3852881"/>
            <a:ext cx="6464012" cy="27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реализации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F5639-2AB1-44D5-ACC7-4DA622D8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1029496"/>
            <a:ext cx="4225783" cy="202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1B795-DCC6-4B2F-903B-9AD0A1857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1" y="3085304"/>
            <a:ext cx="4787036" cy="2144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29BFD7-FA1F-49E5-9AC2-0FF1A9EA9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10" y="5338977"/>
            <a:ext cx="5057775" cy="1343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220718" y="1565538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r>
              <a:rPr lang="ru-RU" sz="2000" b="1" dirty="0">
                <a:solidFill>
                  <a:srgbClr val="C00000"/>
                </a:solidFill>
              </a:rPr>
              <a:t>8 строк</a:t>
            </a:r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b="1" dirty="0">
                <a:solidFill>
                  <a:srgbClr val="C00000"/>
                </a:solidFill>
              </a:rPr>
              <a:t>69 </a:t>
            </a:r>
            <a:r>
              <a:rPr lang="ru-RU" sz="2000" b="1" dirty="0">
                <a:solidFill>
                  <a:srgbClr val="C00000"/>
                </a:solidFill>
              </a:rPr>
              <a:t>символов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220718" y="3649530"/>
            <a:ext cx="149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Kopycat</a:t>
            </a:r>
            <a:endParaRPr lang="ru-RU" sz="2000" b="1" dirty="0"/>
          </a:p>
          <a:p>
            <a:r>
              <a:rPr lang="ru-RU" sz="2000" b="1" dirty="0"/>
              <a:t>4 строки</a:t>
            </a:r>
          </a:p>
          <a:p>
            <a:r>
              <a:rPr lang="ru-RU" sz="2000" b="1" dirty="0"/>
              <a:t>34 символа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220718" y="5502657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r>
              <a:rPr lang="ru-RU" sz="2000" b="1" dirty="0">
                <a:solidFill>
                  <a:schemeClr val="accent1"/>
                </a:solidFill>
              </a:rPr>
              <a:t>3 строки</a:t>
            </a:r>
          </a:p>
          <a:p>
            <a:r>
              <a:rPr lang="ru-RU" sz="2000" b="1" dirty="0">
                <a:solidFill>
                  <a:schemeClr val="accent1"/>
                </a:solidFill>
              </a:rPr>
              <a:t>88 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469081" y="4157361"/>
            <a:ext cx="4233693" cy="203132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1EF9F5-A8BD-4D79-BA2E-B237ACF09C3B}"/>
              </a:ext>
            </a:extLst>
          </p:cNvPr>
          <p:cNvSpPr txBox="1"/>
          <p:nvPr/>
        </p:nvSpPr>
        <p:spPr>
          <a:xfrm>
            <a:off x="6729506" y="3392895"/>
            <a:ext cx="497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Разработанный эмулятор </a:t>
            </a:r>
            <a:r>
              <a:rPr lang="en-US" b="1" dirty="0"/>
              <a:t>Rush</a:t>
            </a:r>
            <a:r>
              <a:rPr lang="en-US" dirty="0"/>
              <a:t> </a:t>
            </a:r>
            <a:r>
              <a:rPr lang="ru-RU" dirty="0"/>
              <a:t>показывает высокие результаты </a:t>
            </a:r>
            <a:r>
              <a:rPr lang="en-US" dirty="0"/>
              <a:t>IPS</a:t>
            </a:r>
            <a:r>
              <a:rPr lang="ru-RU" dirty="0"/>
              <a:t> среди исследуемых эмуляторов. Быстродействия </a:t>
            </a:r>
            <a:r>
              <a:rPr lang="en-US" dirty="0"/>
              <a:t>QEMU </a:t>
            </a:r>
            <a:r>
              <a:rPr lang="ru-RU" dirty="0"/>
              <a:t>возможно достичь за внедрения в процесс эмуляции </a:t>
            </a:r>
            <a:r>
              <a:rPr lang="ru-RU" u="sng" dirty="0"/>
              <a:t>технологии преобразования процессорных инструкций, аналогичной </a:t>
            </a:r>
            <a:r>
              <a:rPr lang="en-US" u="sng" dirty="0"/>
              <a:t>JIT </a:t>
            </a:r>
            <a:r>
              <a:rPr lang="ru-RU" u="sng" dirty="0"/>
              <a:t>компиляции</a:t>
            </a:r>
            <a:r>
              <a:rPr lang="ru-RU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GJ</a:t>
            </a:r>
            <a:r>
              <a:rPr lang="ru-RU" b="1" dirty="0"/>
              <a:t>, таких как </a:t>
            </a:r>
            <a:r>
              <a:rPr lang="en-US" b="1" dirty="0">
                <a:solidFill>
                  <a:srgbClr val="C00000"/>
                </a:solidFill>
              </a:rPr>
              <a:t>C/C++ </a:t>
            </a:r>
            <a:r>
              <a:rPr lang="ru-RU" b="1" dirty="0"/>
              <a:t>и </a:t>
            </a:r>
            <a:r>
              <a:rPr lang="en-US" b="1" dirty="0">
                <a:solidFill>
                  <a:srgbClr val="C00000"/>
                </a:solidFill>
              </a:rPr>
              <a:t>Java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D04BA0-CDDC-4F04-B91A-099AE8E10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83611"/>
              </p:ext>
            </p:extLst>
          </p:nvPr>
        </p:nvGraphicFramePr>
        <p:xfrm>
          <a:off x="229969" y="1057020"/>
          <a:ext cx="7348196" cy="425133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2480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1827542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997926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997926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18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18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i="0" u="none" dirty="0"/>
                        <a:t>Чел месяцы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8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Unicorn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SPIM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Kopycat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MARS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Сравнение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7573FB-F059-4F95-ABCB-562BB6657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31482"/>
              </p:ext>
            </p:extLst>
          </p:nvPr>
        </p:nvGraphicFramePr>
        <p:xfrm>
          <a:off x="83617" y="1009888"/>
          <a:ext cx="7647792" cy="425133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85418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0200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3942327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Быстродействие, </a:t>
                      </a:r>
                      <a:r>
                        <a:rPr lang="en-US" dirty="0"/>
                        <a:t>IPS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18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18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8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Unicorn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SPIM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Kopycat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MARS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75DDC6-EC77-45FA-BD92-F4C2D7F4DEAF}"/>
              </a:ext>
            </a:extLst>
          </p:cNvPr>
          <p:cNvSpPr txBox="1"/>
          <p:nvPr/>
        </p:nvSpPr>
        <p:spPr>
          <a:xfrm>
            <a:off x="8471864" y="1455393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Рассуждения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6C1-D62E-47FC-956D-2AFA7E64100A}"/>
              </a:ext>
            </a:extLst>
          </p:cNvPr>
          <p:cNvSpPr txBox="1"/>
          <p:nvPr/>
        </p:nvSpPr>
        <p:spPr>
          <a:xfrm>
            <a:off x="2664898" y="6009525"/>
            <a:ext cx="288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21201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Основные результаты работы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6EFB1DC-50FC-4FD0-9CCD-A1BF3088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методика исследования быстродействия современных средств проектирования ПО для разработки эмулятора встраиваемых систем, отличающейся от существующих стабильным окружением за счет применения контейнеризации в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Docker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в котором проводится измерение быстродействия, а также иерархическим дескриптором описания конфигурации проводимого исследования, который повышает эффективность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Реализована разработанная методика исследования быстродействия современных средств проектирования ПО в виде программного комплекса «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FPLB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». Проведено исследование быстродействия современных средств проектирования ПО с помощью разработанного программного комплекса. Современные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18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Cython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показали высокое быстродействие, сравнимое со средством проектирования ПО Си.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Разработана архитектура эмулятора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Реализован эмулятор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современного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который позволит повысить быстродействие выполнения эмулируемого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Проведено испытание быстродействия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 которое показало увеличение быстродействия на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X 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раз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 Проведен расчет и сравнение средних значений количества строк исходного кода одной функциональной точки ПО эмуляторов ядра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, которое показало уменьшение трудозатрат на разработку ПО эмулятора при использовании средства проектирования ПО </a:t>
            </a:r>
            <a:r>
              <a:rPr lang="en-US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Rust</a:t>
            </a:r>
            <a:r>
              <a:rPr lang="ru-RU" sz="1800" dirty="0"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49" y="1368572"/>
            <a:ext cx="11221081" cy="4808391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Helvetica Neue" panose="02000503000000020004"/>
              </a:rPr>
              <a:t>Andrey </a:t>
            </a:r>
            <a:r>
              <a:rPr lang="en-US" sz="1800" dirty="0" err="1">
                <a:latin typeface="Helvetica Neue" panose="02000503000000020004"/>
              </a:rPr>
              <a:t>Vlasov</a:t>
            </a:r>
            <a:r>
              <a:rPr lang="en-US" sz="1800" dirty="0">
                <a:latin typeface="Helvetica Neue" panose="02000503000000020004"/>
              </a:rPr>
              <a:t>, Aleksey </a:t>
            </a:r>
            <a:r>
              <a:rPr lang="en-US" sz="1800" dirty="0" err="1">
                <a:latin typeface="Helvetica Neue" panose="02000503000000020004"/>
              </a:rPr>
              <a:t>Gladkikh</a:t>
            </a:r>
            <a:r>
              <a:rPr lang="en-US" sz="18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800" b="1" dirty="0">
                <a:latin typeface="Helvetica Neue" panose="02000503000000020004"/>
              </a:rPr>
              <a:t>(Scopus) </a:t>
            </a:r>
            <a:endParaRPr lang="ru-RU" sz="1800" b="1" dirty="0">
              <a:latin typeface="Helvetica Neue" panose="02000503000000020004"/>
            </a:endParaRPr>
          </a:p>
          <a:p>
            <a:r>
              <a:rPr lang="ru-RU" sz="18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800" b="1" dirty="0">
                <a:latin typeface="Helvetica Neue" panose="02000503000000020004"/>
              </a:rPr>
              <a:t>(ВАК)</a:t>
            </a:r>
          </a:p>
          <a:p>
            <a:r>
              <a:rPr lang="ru-RU" sz="18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800" dirty="0">
                <a:latin typeface="Helvetica Neue" panose="02000503000000020004"/>
              </a:rPr>
              <a:t>// </a:t>
            </a:r>
            <a:r>
              <a:rPr lang="ru-RU" sz="18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Гладких А. А., </a:t>
            </a:r>
            <a:r>
              <a:rPr lang="ru-RU" sz="1800" dirty="0" err="1">
                <a:latin typeface="Helvetica Neue" panose="02000503000000020004"/>
              </a:rPr>
              <a:t>Гараев</a:t>
            </a:r>
            <a:r>
              <a:rPr lang="ru-RU" sz="1800" dirty="0">
                <a:latin typeface="Helvetica Neue" panose="02000503000000020004"/>
              </a:rPr>
              <a:t> А. В., Чернышов Д. Д., Кутаев К.С. </a:t>
            </a:r>
            <a:r>
              <a:rPr lang="ru-RU" sz="1800" b="1" dirty="0">
                <a:latin typeface="Helvetica Neue" panose="02000503000000020004"/>
              </a:rPr>
              <a:t> </a:t>
            </a:r>
            <a:r>
              <a:rPr lang="ru-RU" sz="18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  <a:p>
            <a:r>
              <a:rPr lang="ru-RU" sz="18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8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Апробация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67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29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21376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30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разработки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разработки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728269" y="4645348"/>
            <a:ext cx="3192740" cy="1323439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новые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646959" y="1397323"/>
            <a:ext cx="33553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решений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по эмуляции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предлагается рассмотреть использование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rgbClr val="C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разработки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4004"/>
              </p:ext>
            </p:extLst>
          </p:nvPr>
        </p:nvGraphicFramePr>
        <p:xfrm>
          <a:off x="229969" y="944085"/>
          <a:ext cx="4952162" cy="5531296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72769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09682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169711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современные средства разработки ПО с наименьшими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стабильным окружением, в котором проводится измерение быстродействия, а также возможностью оценки скорости выполнения операций, используемых при работе эмулятора.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ПО исследования быстродействия средств проектирования ПО</a:t>
            </a:r>
            <a:endParaRPr lang="ru-RU" sz="3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77D7C5F-9144-4775-870D-A8710E4C3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9969" y="1026693"/>
            <a:ext cx="1177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Пример структуры четырехуровневого иерархического дескриптора конфигурации для 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385518"/>
            <a:ext cx="1830592" cy="369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205534" cy="923330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3 уровень:</a:t>
            </a:r>
          </a:p>
          <a:p>
            <a:r>
              <a:rPr lang="ru-RU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7"/>
            <a:ext cx="794950" cy="600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9332078" y="3878502"/>
            <a:ext cx="2347304" cy="120032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4 уровень:</a:t>
            </a:r>
          </a:p>
          <a:p>
            <a:pPr algn="just"/>
            <a:r>
              <a:rPr lang="ru-RU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3045</Words>
  <Application>Microsoft Office PowerPoint</Application>
  <PresentationFormat>Widescreen</PresentationFormat>
  <Paragraphs>359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</vt:lpstr>
      <vt:lpstr>Обзор средств разработки ПО</vt:lpstr>
      <vt:lpstr>Обзор средств разработки ПО</vt:lpstr>
      <vt:lpstr>Решаемые задачи</vt:lpstr>
      <vt:lpstr>Алгоритм ПО исследования быстродействия средств проектирования ПО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PowerPoint Presentation</vt:lpstr>
      <vt:lpstr>Разработка архитектуры эмулятора ядра MIPS</vt:lpstr>
      <vt:lpstr>Разработка эмулятора ядра MIPS</vt:lpstr>
      <vt:lpstr>Пример эмуляции ПО реализующего алгоритм поиска простых чисел</vt:lpstr>
      <vt:lpstr>Сравнение вариантов реализации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439</cp:revision>
  <dcterms:created xsi:type="dcterms:W3CDTF">2021-05-29T20:28:04Z</dcterms:created>
  <dcterms:modified xsi:type="dcterms:W3CDTF">2024-04-09T21:58:03Z</dcterms:modified>
</cp:coreProperties>
</file>